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22" r:id="rId2"/>
  </p:sldMasterIdLst>
  <p:notesMasterIdLst>
    <p:notesMasterId r:id="rId32"/>
  </p:notesMasterIdLst>
  <p:handoutMasterIdLst>
    <p:handoutMasterId r:id="rId33"/>
  </p:handoutMasterIdLst>
  <p:sldIdLst>
    <p:sldId id="267" r:id="rId3"/>
    <p:sldId id="294" r:id="rId4"/>
    <p:sldId id="295" r:id="rId5"/>
    <p:sldId id="296" r:id="rId6"/>
    <p:sldId id="327" r:id="rId7"/>
    <p:sldId id="297" r:id="rId8"/>
    <p:sldId id="328" r:id="rId9"/>
    <p:sldId id="333" r:id="rId10"/>
    <p:sldId id="329" r:id="rId11"/>
    <p:sldId id="330" r:id="rId12"/>
    <p:sldId id="331" r:id="rId13"/>
    <p:sldId id="332" r:id="rId14"/>
    <p:sldId id="334" r:id="rId15"/>
    <p:sldId id="336" r:id="rId16"/>
    <p:sldId id="337" r:id="rId17"/>
    <p:sldId id="338" r:id="rId18"/>
    <p:sldId id="347" r:id="rId19"/>
    <p:sldId id="348" r:id="rId20"/>
    <p:sldId id="350" r:id="rId21"/>
    <p:sldId id="339" r:id="rId22"/>
    <p:sldId id="340" r:id="rId23"/>
    <p:sldId id="341" r:id="rId24"/>
    <p:sldId id="342" r:id="rId25"/>
    <p:sldId id="343" r:id="rId26"/>
    <p:sldId id="344" r:id="rId27"/>
    <p:sldId id="345" r:id="rId28"/>
    <p:sldId id="351" r:id="rId29"/>
    <p:sldId id="346" r:id="rId30"/>
    <p:sldId id="317" r:id="rId3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464"/>
    <a:srgbClr val="B83D00"/>
    <a:srgbClr val="5C1C49"/>
    <a:srgbClr val="713D04"/>
    <a:srgbClr val="3F4A13"/>
    <a:srgbClr val="BD8C00"/>
    <a:srgbClr val="052147"/>
    <a:srgbClr val="B50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96" y="176"/>
      </p:cViewPr>
      <p:guideLst>
        <p:guide orient="horz" pos="216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4169DA-A12D-DD40-8F0A-5670301A82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19408-11C4-3349-984F-DFFB3FDF23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A348D-2BC7-594E-B969-8CCCC88A7A07}" type="datetimeFigureOut">
              <a:rPr lang="en-US" smtClean="0"/>
              <a:t>5/29/19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68FDE8-50DA-8647-ADAC-EC28B19DF8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457993-EEDB-8B46-8A28-44B3504493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03365-5B23-6D48-8D8D-397D4E82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034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E9916-6482-AA44-BB33-A3A5633CC7BB}" type="datetimeFigureOut">
              <a:rPr lang="en-US" smtClean="0"/>
              <a:t>5/29/19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D0858-234F-D146-87EB-144F56856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942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81853-581A-764A-91A9-2CCFB34FE5B3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321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29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29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53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506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49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80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595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6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52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38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181853-581A-764A-91A9-2CCFB34FE5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92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770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47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81853-581A-764A-91A9-2CCFB34FE5B3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8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81853-581A-764A-91A9-2CCFB34FE5B3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88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181853-581A-764A-91A9-2CCFB34FE5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54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15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44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386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D0858-234F-D146-87EB-144F5685666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2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4363" y="-42863"/>
            <a:ext cx="7513637" cy="11430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6738" y="3076575"/>
            <a:ext cx="6400800" cy="1752600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36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pic>
        <p:nvPicPr>
          <p:cNvPr id="5" name="Picture 4" descr="TTUS SEAL Bline.eps"/>
          <p:cNvPicPr>
            <a:picLocks noChangeAspect="1"/>
          </p:cNvPicPr>
          <p:nvPr userDrawn="1"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133" y="1715449"/>
            <a:ext cx="4685806" cy="46858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2130425"/>
            <a:ext cx="8229600" cy="4525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-25400"/>
            <a:ext cx="2057400" cy="6681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-25400"/>
            <a:ext cx="6019800" cy="6681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4E44015-2FCE-484E-89FF-D6318AF3771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E858FB7-59C6-4623-82E6-7969586B6A0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FDEE99C2-2B75-48B3-AA90-8470A480DBB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93F6DD5-3A3D-45A3-8E61-830D464AD27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BF24DEF-A51C-47AF-8469-FCC5F260CE4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9EFC87D-E528-487F-95C6-F1B1C019B9C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8339763-7D38-4282-9273-FAB631075F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68DABE7-3030-478D-A50C-DDC9EB63A47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9913" y="2130425"/>
            <a:ext cx="8229600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334CB38-E1AC-4B38-9976-9CC452A7EF9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8FDC179-D131-459D-98B5-DECC4CA1FF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7CDF16A-951D-4546-95A9-D2C9D00EB49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569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E69A746-9A82-44B6-86BF-706BDDCB7A6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pic>
        <p:nvPicPr>
          <p:cNvPr id="2051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793908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9913" y="213042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6" r:id="rId8"/>
    <p:sldLayoutId id="2147483811" r:id="rId9"/>
    <p:sldLayoutId id="2147483812" r:id="rId10"/>
    <p:sldLayoutId id="2147483813" r:id="rId11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bg1"/>
          </a:solidFill>
          <a:latin typeface="Times New Roman"/>
          <a:ea typeface="ＭＳ Ｐゴシック" charset="0"/>
          <a:cs typeface="Times New Roman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defRPr sz="320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8001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§"/>
        <a:defRPr sz="2400" kern="1200">
          <a:solidFill>
            <a:srgbClr val="000000"/>
          </a:solidFill>
          <a:latin typeface="Times New Roman"/>
          <a:ea typeface="ＭＳ Ｐゴシック" charset="0"/>
          <a:cs typeface="Times New Roman"/>
        </a:defRPr>
      </a:lvl2pPr>
      <a:lvl3pPr marL="12001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i="1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57350" indent="-285750" algn="l" defTabSz="457200" rtl="0" eaLnBrk="0" fontAlgn="base" hangingPunct="0">
        <a:spcBef>
          <a:spcPct val="20000"/>
        </a:spcBef>
        <a:spcAft>
          <a:spcPct val="0"/>
        </a:spcAft>
        <a:buFont typeface="Lucida Grande" pitchFamily="-84" charset="0"/>
        <a:buChar char="-"/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18288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 userDrawn="1"/>
        </p:nvSpPr>
        <p:spPr bwMode="auto">
          <a:xfrm>
            <a:off x="1274763" y="-25400"/>
            <a:ext cx="68961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TEXAS TECH UNIVERSITY SYSTEM</a:t>
            </a:r>
            <a:endParaRPr lang="en-US" dirty="0"/>
          </a:p>
        </p:txBody>
      </p:sp>
      <p:pic>
        <p:nvPicPr>
          <p:cNvPr id="5124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7623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ball-reference.com/leagues/MLB/2008.s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featureselector.github.io/demos.html" TargetMode="Externa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7" descr="bell-tower"/>
          <p:cNvPicPr>
            <a:picLocks noChangeAspect="1" noChangeArrowheads="1"/>
          </p:cNvPicPr>
          <p:nvPr/>
        </p:nvPicPr>
        <p:blipFill>
          <a:blip r:embed="rId3"/>
          <a:srcRect r="172" b="9528"/>
          <a:stretch>
            <a:fillRect/>
          </a:stretch>
        </p:blipFill>
        <p:spPr bwMode="auto">
          <a:xfrm>
            <a:off x="10478" y="2141284"/>
            <a:ext cx="3235903" cy="4102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ubtitle 2">
            <a:extLst/>
          </p:cNvPr>
          <p:cNvSpPr>
            <a:spLocks/>
          </p:cNvSpPr>
          <p:nvPr/>
        </p:nvSpPr>
        <p:spPr bwMode="auto">
          <a:xfrm>
            <a:off x="3372505" y="2274888"/>
            <a:ext cx="8077200" cy="302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853E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853E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853E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853E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853E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17375E"/>
              </a:buClr>
              <a:buSzPct val="60000"/>
              <a:buFontTx/>
              <a:buBlip>
                <a:blip r:embed="rId4"/>
              </a:buBlip>
              <a:defRPr/>
            </a:pPr>
            <a:r>
              <a:rPr lang="en-US" altLang="en-US" sz="1600" b="1" dirty="0">
                <a:solidFill>
                  <a:srgbClr val="003366"/>
                </a:solidFill>
              </a:rPr>
              <a:t>Presenter: </a:t>
            </a:r>
            <a:r>
              <a:rPr lang="en-US" altLang="en-US" sz="1600" dirty="0">
                <a:solidFill>
                  <a:schemeClr val="bg1"/>
                </a:solidFill>
              </a:rPr>
              <a:t> Tommy Dang</a:t>
            </a:r>
          </a:p>
          <a:p>
            <a:pPr marL="457200" lvl="1" indent="0">
              <a:lnSpc>
                <a:spcPct val="80000"/>
              </a:lnSpc>
              <a:buClrTx/>
              <a:buSzTx/>
              <a:buNone/>
              <a:defRPr/>
            </a:pPr>
            <a:r>
              <a:rPr lang="en-US" altLang="en-US" sz="1600" dirty="0">
                <a:solidFill>
                  <a:schemeClr val="bg1"/>
                </a:solidFill>
              </a:rPr>
              <a:t>	Assistant Professor, Texas Tech University</a:t>
            </a:r>
          </a:p>
          <a:p>
            <a:pPr lvl="2" eaLnBrk="1" hangingPunct="1">
              <a:lnSpc>
                <a:spcPct val="80000"/>
              </a:lnSpc>
              <a:buClrTx/>
              <a:buSzPct val="45000"/>
              <a:buFontTx/>
              <a:buNone/>
              <a:defRPr/>
            </a:pPr>
            <a:endParaRPr lang="en-US" altLang="en-US" sz="1600" dirty="0">
              <a:solidFill>
                <a:schemeClr val="bg1"/>
              </a:solidFill>
            </a:endParaRPr>
          </a:p>
        </p:txBody>
      </p:sp>
      <p:sp>
        <p:nvSpPr>
          <p:cNvPr id="7" name="Rectangle 5">
            <a:extLst/>
          </p:cNvPr>
          <p:cNvSpPr txBox="1">
            <a:spLocks noChangeArrowheads="1"/>
          </p:cNvSpPr>
          <p:nvPr/>
        </p:nvSpPr>
        <p:spPr bwMode="auto">
          <a:xfrm>
            <a:off x="271954" y="1100423"/>
            <a:ext cx="9724292" cy="91000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defRPr sz="2000" kern="1200">
                <a:solidFill>
                  <a:schemeClr val="bg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x-none" sz="3200" dirty="0" err="1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FSelector</a:t>
            </a:r>
            <a:r>
              <a:rPr lang="en-US" altLang="x-none" sz="3200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: Variable Selection Using Visual Features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7435"/>
            <a:ext cx="3332865" cy="3205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2D visual features: </a:t>
            </a:r>
            <a:r>
              <a:rPr lang="en-US" sz="3200" b="1" dirty="0"/>
              <a:t>Convex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EA6CCF-4684-C044-88D1-02FD65979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144" y="1660633"/>
            <a:ext cx="7876025" cy="4225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296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2D visual features</a:t>
            </a:r>
            <a:endParaRPr 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951499-5D98-CA42-B39F-D98ADFFB6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172"/>
            <a:ext cx="9144000" cy="48396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436429-7A23-274E-A760-0BD24DC4DB97}"/>
              </a:ext>
            </a:extLst>
          </p:cNvPr>
          <p:cNvSpPr txBox="1"/>
          <p:nvPr/>
        </p:nvSpPr>
        <p:spPr>
          <a:xfrm>
            <a:off x="746234" y="5990897"/>
            <a:ext cx="809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Every scatterplot is characterized by the 9 visual features</a:t>
            </a:r>
          </a:p>
        </p:txBody>
      </p:sp>
    </p:spTree>
    <p:extLst>
      <p:ext uri="{BB962C8B-B14F-4D97-AF65-F5344CB8AC3E}">
        <p14:creationId xmlns:p14="http://schemas.microsoft.com/office/powerpoint/2010/main" val="407799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2D visual features</a:t>
            </a:r>
            <a:endParaRPr 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F97989-20C0-424D-A788-6568C6168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8311"/>
            <a:ext cx="9144000" cy="46813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A83571-3731-E54F-960B-395C455CD673}"/>
              </a:ext>
            </a:extLst>
          </p:cNvPr>
          <p:cNvSpPr txBox="1"/>
          <p:nvPr/>
        </p:nvSpPr>
        <p:spPr>
          <a:xfrm>
            <a:off x="746234" y="5990897"/>
            <a:ext cx="8092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scatterplots are compared by their 9 visual features, </a:t>
            </a:r>
            <a:r>
              <a:rPr lang="en-US" b="1" dirty="0"/>
              <a:t>not</a:t>
            </a:r>
            <a:r>
              <a:rPr lang="en-US" dirty="0"/>
              <a:t> the data points</a:t>
            </a:r>
          </a:p>
          <a:p>
            <a:r>
              <a:rPr lang="en-US" dirty="0"/>
              <a:t>      Scale for large datasets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5EDBF0-F688-DE4F-BEB1-BC6559E1F631}"/>
              </a:ext>
            </a:extLst>
          </p:cNvPr>
          <p:cNvCxnSpPr/>
          <p:nvPr/>
        </p:nvCxnSpPr>
        <p:spPr>
          <a:xfrm>
            <a:off x="809294" y="6442841"/>
            <a:ext cx="3048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033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3092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Problem: Variable selection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722C3F-DBB9-B045-89DA-59074904B811}"/>
              </a:ext>
            </a:extLst>
          </p:cNvPr>
          <p:cNvSpPr txBox="1"/>
          <p:nvPr/>
        </p:nvSpPr>
        <p:spPr>
          <a:xfrm>
            <a:off x="605145" y="1198969"/>
            <a:ext cx="80929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selection is one of the most fundamental research in multidimensional data analysis: The main idea is that the data contains many variables that are either redundant or irrelevant, and can thus be removed without incurring much loss of information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7A414D-4A26-8B48-9464-767DEBEB9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0" y="2480295"/>
            <a:ext cx="4427309" cy="42831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B6A68F-B3B3-A84E-8413-ED82BD3DE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573" y="2450158"/>
            <a:ext cx="4541718" cy="4283115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9ACF0ED2-8191-874A-B3C1-7ABF2DC3DCA8}"/>
              </a:ext>
            </a:extLst>
          </p:cNvPr>
          <p:cNvSpPr/>
          <p:nvPr/>
        </p:nvSpPr>
        <p:spPr>
          <a:xfrm>
            <a:off x="2827283" y="3429000"/>
            <a:ext cx="1544692" cy="260131"/>
          </a:xfrm>
          <a:prstGeom prst="rightArrow">
            <a:avLst>
              <a:gd name="adj1" fmla="val 50000"/>
              <a:gd name="adj2" fmla="val 13888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5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Problem: Variable selection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722C3F-DBB9-B045-89DA-59074904B811}"/>
              </a:ext>
            </a:extLst>
          </p:cNvPr>
          <p:cNvSpPr txBox="1"/>
          <p:nvPr/>
        </p:nvSpPr>
        <p:spPr>
          <a:xfrm>
            <a:off x="605145" y="1198969"/>
            <a:ext cx="80929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correlation (such as Pearson correlation) is the basic method of this class.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Feature Selection: “Good feature subsets contain features highly correlated with the classification, yet </a:t>
            </a:r>
            <a:r>
              <a:rPr lang="en-US" dirty="0" err="1"/>
              <a:t>uncorreated</a:t>
            </a:r>
            <a:r>
              <a:rPr lang="en-US" dirty="0"/>
              <a:t> to each other”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2CC62E-DD22-A342-8A6F-F1A534ED87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91"/>
          <a:stretch/>
        </p:blipFill>
        <p:spPr>
          <a:xfrm>
            <a:off x="3175766" y="3429000"/>
            <a:ext cx="2476500" cy="25264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D22562-64AC-AE4E-937F-CADB99C6170A}"/>
              </a:ext>
            </a:extLst>
          </p:cNvPr>
          <p:cNvSpPr/>
          <p:nvPr/>
        </p:nvSpPr>
        <p:spPr>
          <a:xfrm>
            <a:off x="4614041" y="4721771"/>
            <a:ext cx="609600" cy="6621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25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 argue otherwise: Example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6DC346-3299-FD40-8AA1-835A1CB53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684" y="1207828"/>
            <a:ext cx="5988860" cy="565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38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 argue otherwise: Example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9E877-A837-4043-91BF-CC61F0F17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703" y="1255080"/>
            <a:ext cx="6013690" cy="560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916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B77F8-6513-CE4F-B7C6-9B3A97D86F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56" b="12529"/>
          <a:stretch/>
        </p:blipFill>
        <p:spPr>
          <a:xfrm>
            <a:off x="0" y="1559033"/>
            <a:ext cx="9144000" cy="445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06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EE0857-5191-C249-B879-8E97CFFE87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56" b="12161"/>
          <a:stretch/>
        </p:blipFill>
        <p:spPr>
          <a:xfrm>
            <a:off x="0" y="1559034"/>
            <a:ext cx="9144000" cy="447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06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220BF-B8F8-8145-A417-7C5DA4AB9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8" y="1471613"/>
            <a:ext cx="9129712" cy="538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45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222423" y="1352511"/>
            <a:ext cx="9407610" cy="2545556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85763" indent="-385763">
              <a:buFont typeface="+mj-lt"/>
              <a:buAutoNum type="arabicPeriod"/>
              <a:defRPr/>
            </a:pPr>
            <a:r>
              <a:rPr lang="en-US" dirty="0"/>
              <a:t>System overview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dirty="0"/>
              <a:t>Background and related work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dirty="0"/>
              <a:t>Visualization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dirty="0"/>
              <a:t>Demo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dirty="0"/>
              <a:t>Future work</a:t>
            </a:r>
          </a:p>
          <a:p>
            <a:pPr marL="385763" indent="-385763">
              <a:buFont typeface="+mj-lt"/>
              <a:buAutoNum type="arabicPeriod"/>
              <a:defRPr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000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11CD0-C763-754E-A104-2A3453768F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084"/>
          <a:stretch/>
        </p:blipFill>
        <p:spPr>
          <a:xfrm>
            <a:off x="2066703" y="1176657"/>
            <a:ext cx="4596856" cy="55814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5449B8-3E5E-9E47-90E2-310CE6D98287}"/>
              </a:ext>
            </a:extLst>
          </p:cNvPr>
          <p:cNvSpPr/>
          <p:nvPr/>
        </p:nvSpPr>
        <p:spPr>
          <a:xfrm>
            <a:off x="6041959" y="1845300"/>
            <a:ext cx="31868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NimbusSanL"/>
              </a:rPr>
              <a:t>NRC university rankings in 2006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682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11CD0-C763-754E-A104-2A3453768F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295" b="1149"/>
          <a:stretch/>
        </p:blipFill>
        <p:spPr>
          <a:xfrm>
            <a:off x="945931" y="1139545"/>
            <a:ext cx="8113986" cy="565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671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0C810-DD61-004E-8371-E2B1D3162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01394"/>
            <a:ext cx="9343697" cy="29912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8C36D90-D77F-DB47-956D-7217E06C77F1}"/>
              </a:ext>
            </a:extLst>
          </p:cNvPr>
          <p:cNvSpPr/>
          <p:nvPr/>
        </p:nvSpPr>
        <p:spPr>
          <a:xfrm>
            <a:off x="145655" y="6333218"/>
            <a:ext cx="26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NimbusSanL"/>
              </a:rPr>
              <a:t>The Breast Cancer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131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36D90-D77F-DB47-956D-7217E06C77F1}"/>
              </a:ext>
            </a:extLst>
          </p:cNvPr>
          <p:cNvSpPr/>
          <p:nvPr/>
        </p:nvSpPr>
        <p:spPr>
          <a:xfrm>
            <a:off x="145654" y="6333218"/>
            <a:ext cx="5393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pitchFamily="2" charset="0"/>
              </a:rPr>
              <a:t>The Communities and Crime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A65A9-2108-6E4F-B231-827A0CF4D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6750"/>
            <a:ext cx="9144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94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36D90-D77F-DB47-956D-7217E06C77F1}"/>
              </a:ext>
            </a:extLst>
          </p:cNvPr>
          <p:cNvSpPr/>
          <p:nvPr/>
        </p:nvSpPr>
        <p:spPr>
          <a:xfrm>
            <a:off x="145654" y="6333218"/>
            <a:ext cx="105223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pitchFamily="2" charset="0"/>
              </a:rPr>
              <a:t>2008 MLB Team Statistics: </a:t>
            </a:r>
            <a:r>
              <a:rPr lang="en-US" sz="1400" dirty="0">
                <a:hlinkClick r:id="rId3"/>
              </a:rPr>
              <a:t>https://www.baseball-reference.com/leagues/MLB/2008.shtml</a:t>
            </a:r>
            <a:endParaRPr lang="en-US" sz="1400" dirty="0">
              <a:latin typeface="Time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1F1761-9CB2-1A48-B413-507D3735B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0425"/>
            <a:ext cx="9144000" cy="513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753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36D90-D77F-DB47-956D-7217E06C77F1}"/>
              </a:ext>
            </a:extLst>
          </p:cNvPr>
          <p:cNvSpPr/>
          <p:nvPr/>
        </p:nvSpPr>
        <p:spPr>
          <a:xfrm>
            <a:off x="145654" y="6333218"/>
            <a:ext cx="105223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pitchFamily="2" charset="0"/>
              </a:rPr>
              <a:t>The Sonar dataset</a:t>
            </a:r>
            <a:endParaRPr lang="en-US" sz="1400" dirty="0">
              <a:latin typeface="Times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B26645-1319-7946-8558-AAB5498BF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0634"/>
            <a:ext cx="9144000" cy="308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24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Fselector</a:t>
            </a:r>
            <a:r>
              <a:rPr lang="en-US" sz="3200" dirty="0"/>
              <a:t> visualization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36D90-D77F-DB47-956D-7217E06C77F1}"/>
              </a:ext>
            </a:extLst>
          </p:cNvPr>
          <p:cNvSpPr/>
          <p:nvPr/>
        </p:nvSpPr>
        <p:spPr>
          <a:xfrm>
            <a:off x="145654" y="6333218"/>
            <a:ext cx="105223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pitchFamily="2" charset="0"/>
              </a:rPr>
              <a:t>The NYC Subway Ridership dataset</a:t>
            </a:r>
            <a:endParaRPr lang="en-US" sz="1400" dirty="0">
              <a:latin typeface="Time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56A606-1955-2546-BDAD-2B0AC7EED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8500"/>
            <a:ext cx="9144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75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BAA3D-FF8A-D24F-A257-03931CAF2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Demo: </a:t>
            </a:r>
            <a:r>
              <a:rPr lang="en-US" dirty="0"/>
              <a:t>start at 2:10</a:t>
            </a:r>
          </a:p>
        </p:txBody>
      </p:sp>
      <p:pic>
        <p:nvPicPr>
          <p:cNvPr id="4" name="gi19b-sub1036-i8">
            <a:hlinkClick r:id="" action="ppaction://media"/>
            <a:extLst>
              <a:ext uri="{FF2B5EF4-FFF2-40B4-BE49-F238E27FC236}">
                <a16:creationId xmlns:a16="http://schemas.microsoft.com/office/drawing/2014/main" id="{10CCB3E6-C2A8-C34A-952F-6D20743286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51157"/>
            <a:ext cx="9271616" cy="5215742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084E23-29E1-5449-A604-AFD549C063AB}"/>
              </a:ext>
            </a:extLst>
          </p:cNvPr>
          <p:cNvSpPr/>
          <p:nvPr/>
        </p:nvSpPr>
        <p:spPr>
          <a:xfrm>
            <a:off x="1996536" y="748268"/>
            <a:ext cx="41006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https://featureselector.github.io/demos.html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328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E94D55-2CC2-714C-A16D-90D4EE4C8779}"/>
              </a:ext>
            </a:extLst>
          </p:cNvPr>
          <p:cNvSpPr txBox="1"/>
          <p:nvPr/>
        </p:nvSpPr>
        <p:spPr>
          <a:xfrm>
            <a:off x="420414" y="1660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402F30-C9CE-A644-83E6-78DB411B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Summary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AA067-44B3-7740-A565-A895314BC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0634"/>
            <a:ext cx="9144000" cy="430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70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/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Questions?</a:t>
            </a:r>
            <a:endParaRPr lang="en-US" sz="2400" dirty="0"/>
          </a:p>
        </p:txBody>
      </p:sp>
      <p:sp>
        <p:nvSpPr>
          <p:cNvPr id="45057" name="Content Placeholder 1"/>
          <p:cNvSpPr>
            <a:spLocks noGrp="1" noChangeArrowheads="1"/>
          </p:cNvSpPr>
          <p:nvPr>
            <p:ph idx="1"/>
          </p:nvPr>
        </p:nvSpPr>
        <p:spPr>
          <a:xfrm>
            <a:off x="442005" y="1176148"/>
            <a:ext cx="8229600" cy="2823133"/>
          </a:xfrm>
        </p:spPr>
        <p:txBody>
          <a:bodyPr>
            <a:normAutofit/>
          </a:bodyPr>
          <a:lstStyle/>
          <a:p>
            <a:pPr algn="ctr" eaLnBrk="1" hangingPunct="1">
              <a:buFont typeface="Wingdings" charset="2"/>
              <a:buNone/>
            </a:pPr>
            <a:r>
              <a:rPr lang="en-US" altLang="en-US" sz="2000" dirty="0">
                <a:ea typeface="ＭＳ Ｐゴシック" charset="-128"/>
              </a:rPr>
              <a:t>Email: </a:t>
            </a:r>
            <a:r>
              <a:rPr lang="en-US" altLang="en-US" sz="2000" dirty="0" err="1">
                <a:ea typeface="ＭＳ Ｐゴシック" charset="-128"/>
              </a:rPr>
              <a:t>Tommy.Dang@ttu.edu</a:t>
            </a:r>
            <a:endParaRPr lang="en-US" altLang="en-US" sz="2000" dirty="0">
              <a:ea typeface="ＭＳ Ｐゴシック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01947"/>
            <a:ext cx="5781190" cy="556054"/>
          </a:xfrm>
          <a:prstGeom prst="rect">
            <a:avLst/>
          </a:prstGeom>
        </p:spPr>
      </p:pic>
      <p:pic>
        <p:nvPicPr>
          <p:cNvPr id="8" name="Picture 6" descr="TTUtl_DblT_c2C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75161" y="5824151"/>
            <a:ext cx="796444" cy="933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39A3DF-DDED-284D-929B-21CE7184B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73" y="1542670"/>
            <a:ext cx="6347748" cy="475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8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420" y="957078"/>
            <a:ext cx="6457950" cy="969771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 bwMode="auto">
          <a:xfrm>
            <a:off x="347134" y="-16354"/>
            <a:ext cx="8610600" cy="129302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2800" dirty="0"/>
              <a:t>Overview</a:t>
            </a: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0310C-0569-E94D-84CD-D6459A71F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8588"/>
            <a:ext cx="9144000" cy="254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788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/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Overview: Why 2D, not 1D?</a:t>
            </a:r>
          </a:p>
        </p:txBody>
      </p:sp>
      <p:sp>
        <p:nvSpPr>
          <p:cNvPr id="17411" name="Content Placeholder 2"/>
          <p:cNvSpPr>
            <a:spLocks/>
          </p:cNvSpPr>
          <p:nvPr/>
        </p:nvSpPr>
        <p:spPr bwMode="auto">
          <a:xfrm>
            <a:off x="1371600" y="1543050"/>
            <a:ext cx="6515100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p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Arial" charset="0"/>
              </a:defRPr>
            </a:lvl1pPr>
            <a:lvl2pPr marL="742950" indent="-285750"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20000"/>
              </a:spcBef>
              <a:buClr>
                <a:srgbClr val="00853E"/>
              </a:buClr>
              <a:buSzPct val="65000"/>
              <a:buFont typeface="Wingdings" charset="2"/>
              <a:buChar char="p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20000"/>
              </a:spcBef>
              <a:buClr>
                <a:srgbClr val="00853E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20000"/>
              </a:spcBef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ts val="506"/>
              </a:spcBef>
              <a:buClrTx/>
              <a:buSzPct val="60000"/>
              <a:buNone/>
            </a:pPr>
            <a:endParaRPr lang="en-US" altLang="en-US" sz="2100" b="1">
              <a:solidFill>
                <a:srgbClr val="00336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EFAEF-350E-3847-A3F0-4350F0EA76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35"/>
          <a:stretch/>
        </p:blipFill>
        <p:spPr>
          <a:xfrm>
            <a:off x="0" y="1873068"/>
            <a:ext cx="9144000" cy="421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9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/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Overview: Why 2D, not 1D?</a:t>
            </a:r>
          </a:p>
        </p:txBody>
      </p:sp>
      <p:sp>
        <p:nvSpPr>
          <p:cNvPr id="17411" name="Content Placeholder 2"/>
          <p:cNvSpPr>
            <a:spLocks/>
          </p:cNvSpPr>
          <p:nvPr/>
        </p:nvSpPr>
        <p:spPr bwMode="auto">
          <a:xfrm>
            <a:off x="1371600" y="1543050"/>
            <a:ext cx="6515100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p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Arial" charset="0"/>
              </a:defRPr>
            </a:lvl1pPr>
            <a:lvl2pPr marL="742950" indent="-285750"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20000"/>
              </a:spcBef>
              <a:buClr>
                <a:srgbClr val="00853E"/>
              </a:buClr>
              <a:buSzPct val="65000"/>
              <a:buFont typeface="Wingdings" charset="2"/>
              <a:buChar char="p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20000"/>
              </a:spcBef>
              <a:buClr>
                <a:srgbClr val="00853E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20000"/>
              </a:spcBef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ts val="506"/>
              </a:spcBef>
              <a:buClrTx/>
              <a:buSzPct val="60000"/>
              <a:buNone/>
            </a:pPr>
            <a:endParaRPr lang="en-US" altLang="en-US" sz="2100" b="1">
              <a:solidFill>
                <a:srgbClr val="003366"/>
              </a:solidFill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CBDFBD8B-6911-F344-A130-E4EC2F6FDF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75"/>
          <a:stretch/>
        </p:blipFill>
        <p:spPr bwMode="auto">
          <a:xfrm>
            <a:off x="91911" y="1920836"/>
            <a:ext cx="8904944" cy="294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699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/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 dirty="0"/>
              <a:t>Background: 2D Visual features</a:t>
            </a:r>
            <a:endParaRPr lang="en-US" altLang="en-US" sz="30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435" name="Content Placeholder 2"/>
          <p:cNvSpPr>
            <a:spLocks/>
          </p:cNvSpPr>
          <p:nvPr/>
        </p:nvSpPr>
        <p:spPr bwMode="auto">
          <a:xfrm>
            <a:off x="1371600" y="1543050"/>
            <a:ext cx="6515100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p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Arial" charset="0"/>
              </a:defRPr>
            </a:lvl1pPr>
            <a:lvl2pPr marL="742950" indent="-285750">
              <a:spcBef>
                <a:spcPct val="20000"/>
              </a:spcBef>
              <a:buClr>
                <a:srgbClr val="00853E"/>
              </a:buClr>
              <a:buSzPct val="75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20000"/>
              </a:spcBef>
              <a:buClr>
                <a:srgbClr val="00853E"/>
              </a:buClr>
              <a:buSzPct val="65000"/>
              <a:buFont typeface="Wingdings" charset="2"/>
              <a:buChar char="p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20000"/>
              </a:spcBef>
              <a:buClr>
                <a:srgbClr val="00853E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20000"/>
              </a:spcBef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53E"/>
              </a:buClr>
              <a:buSzPct val="80000"/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ts val="506"/>
              </a:spcBef>
              <a:buClrTx/>
              <a:buSzPct val="60000"/>
              <a:buNone/>
            </a:pPr>
            <a:endParaRPr lang="en-US" altLang="en-US" sz="2100" b="1">
              <a:solidFill>
                <a:srgbClr val="00336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C93705-41ED-2142-8334-96804D05A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449" y="1247797"/>
            <a:ext cx="4395902" cy="56102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DD974F-1757-3943-A525-2DFCEDA31264}"/>
              </a:ext>
            </a:extLst>
          </p:cNvPr>
          <p:cNvSpPr/>
          <p:nvPr/>
        </p:nvSpPr>
        <p:spPr>
          <a:xfrm>
            <a:off x="330923" y="154305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Scagnostics</a:t>
            </a:r>
            <a:r>
              <a:rPr lang="en-US" dirty="0"/>
              <a:t> (</a:t>
            </a:r>
            <a:r>
              <a:rPr lang="en-US" dirty="0">
                <a:solidFill>
                  <a:srgbClr val="FF0000"/>
                </a:solidFill>
              </a:rPr>
              <a:t>Sca</a:t>
            </a:r>
            <a:r>
              <a:rPr lang="en-US" dirty="0"/>
              <a:t>tterplot Dia</a:t>
            </a:r>
            <a:r>
              <a:rPr lang="en-US" dirty="0">
                <a:solidFill>
                  <a:srgbClr val="FF0000"/>
                </a:solidFill>
              </a:rPr>
              <a:t>gnostics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Scagnostics</a:t>
            </a:r>
            <a:r>
              <a:rPr lang="en-US" dirty="0"/>
              <a:t> help us to characterize 2D scatterplots</a:t>
            </a:r>
          </a:p>
        </p:txBody>
      </p:sp>
    </p:spTree>
    <p:extLst>
      <p:ext uri="{BB962C8B-B14F-4D97-AF65-F5344CB8AC3E}">
        <p14:creationId xmlns:p14="http://schemas.microsoft.com/office/powerpoint/2010/main" val="1646821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Three geometric graphs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4E53AFF-9433-E846-A203-C5127D0588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1145"/>
            <a:ext cx="9032327" cy="3099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936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Three geometric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F171E-2995-5F4E-BD32-2E2C42A21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52"/>
          <a:stretch/>
        </p:blipFill>
        <p:spPr>
          <a:xfrm>
            <a:off x="0" y="1743235"/>
            <a:ext cx="9144000" cy="304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8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F1D5-FFD2-F54B-B8B3-0833EB41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2D visual features: </a:t>
            </a:r>
            <a:r>
              <a:rPr lang="en-US" sz="3200" b="1" dirty="0"/>
              <a:t>Stringy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8CAC4B3A-F10D-A44D-8C66-BBE96DE1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213" y="1571296"/>
            <a:ext cx="30480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A0791D19-8C8F-714E-8EE5-0E0A17781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413" y="2653970"/>
            <a:ext cx="6788822" cy="3620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930664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1453</TotalTime>
  <Words>304</Words>
  <Application>Microsoft Macintosh PowerPoint</Application>
  <PresentationFormat>On-screen Show (4:3)</PresentationFormat>
  <Paragraphs>77</Paragraphs>
  <Slides>29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Calibri</vt:lpstr>
      <vt:lpstr>Lucida Grande</vt:lpstr>
      <vt:lpstr>NimbusSanL</vt:lpstr>
      <vt:lpstr>Times</vt:lpstr>
      <vt:lpstr>Times New Roman</vt:lpstr>
      <vt:lpstr>Wingdings</vt:lpstr>
      <vt:lpstr>Custom Design</vt:lpstr>
      <vt:lpstr>1_Custom Design</vt:lpstr>
      <vt:lpstr>PowerPoint Presentation</vt:lpstr>
      <vt:lpstr>Outline</vt:lpstr>
      <vt:lpstr>Introduction</vt:lpstr>
      <vt:lpstr>Overview: Why 2D, not 1D?</vt:lpstr>
      <vt:lpstr>Overview: Why 2D, not 1D?</vt:lpstr>
      <vt:lpstr>Background: 2D Visual features</vt:lpstr>
      <vt:lpstr>Three geometric graphs</vt:lpstr>
      <vt:lpstr>Three geometric graphs</vt:lpstr>
      <vt:lpstr>2D visual features: Stringy</vt:lpstr>
      <vt:lpstr>2D visual features: Convex</vt:lpstr>
      <vt:lpstr>2D visual features</vt:lpstr>
      <vt:lpstr>2D visual features</vt:lpstr>
      <vt:lpstr>The Problem: Variable selection </vt:lpstr>
      <vt:lpstr>The Problem: Variable selection </vt:lpstr>
      <vt:lpstr>I argue otherwise: Example 1</vt:lpstr>
      <vt:lpstr>I argue otherwise: Example 2</vt:lpstr>
      <vt:lpstr>PowerPoint Presentation</vt:lpstr>
      <vt:lpstr>PowerPoint Presentation</vt:lpstr>
      <vt:lpstr>PowerPoint Presentation</vt:lpstr>
      <vt:lpstr>Fselector visualization</vt:lpstr>
      <vt:lpstr>Fselector visualization</vt:lpstr>
      <vt:lpstr>Fselector visualization</vt:lpstr>
      <vt:lpstr>Fselector visualization</vt:lpstr>
      <vt:lpstr>Fselector visualization</vt:lpstr>
      <vt:lpstr>Fselector visualization</vt:lpstr>
      <vt:lpstr>Fselector visualization</vt:lpstr>
      <vt:lpstr>Demo: start at 2:10</vt:lpstr>
      <vt:lpstr>Summary</vt:lpstr>
      <vt:lpstr>Questions?</vt:lpstr>
    </vt:vector>
  </TitlesOfParts>
  <Company>Presentation Diva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Lori Randel</dc:creator>
  <cp:lastModifiedBy>Dang, Tommy</cp:lastModifiedBy>
  <cp:revision>101</cp:revision>
  <dcterms:created xsi:type="dcterms:W3CDTF">2005-04-19T19:05:52Z</dcterms:created>
  <dcterms:modified xsi:type="dcterms:W3CDTF">2019-05-29T08:02:49Z</dcterms:modified>
</cp:coreProperties>
</file>

<file path=docProps/thumbnail.jpeg>
</file>